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FD6"/>
          </a:solidFill>
        </a:fill>
      </a:tcStyle>
    </a:wholeTbl>
    <a:band2H>
      <a:tcTxStyle b="def" i="def"/>
      <a:tcStyle>
        <a:tcBdr/>
        <a:fill>
          <a:solidFill>
            <a:srgbClr val="E7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9EF"/>
          </a:solidFill>
        </a:fill>
      </a:tcStyle>
    </a:wholeTbl>
    <a:band2H>
      <a:tcTxStyle b="def" i="def"/>
      <a:tcStyle>
        <a:tcBdr/>
        <a:fill>
          <a:solidFill>
            <a:srgbClr val="ECF4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solidFill>
            <a:srgbClr val="41404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solidFill>
            <a:srgbClr val="414042">
              <a:alpha val="20000"/>
            </a:srgbClr>
          </a:solidFill>
        </a:fill>
      </a:tcStyle>
    </a:firstCol>
    <a:la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508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1pPr>
    <a:lvl2pPr indent="2286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2pPr>
    <a:lvl3pPr indent="4572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3pPr>
    <a:lvl4pPr indent="6858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4pPr>
    <a:lvl5pPr indent="9144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5pPr>
    <a:lvl6pPr indent="11430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6pPr>
    <a:lvl7pPr indent="13716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7pPr>
    <a:lvl8pPr indent="16002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8pPr>
    <a:lvl9pPr indent="18288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938740" y="2933705"/>
            <a:ext cx="10363201" cy="469901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353535"/>
                </a:solidFill>
              </a:defRPr>
            </a:lvl1pPr>
            <a:lvl2pPr marL="0" indent="609570">
              <a:buSzTx/>
              <a:buNone/>
              <a:defRPr>
                <a:solidFill>
                  <a:srgbClr val="353535"/>
                </a:solidFill>
              </a:defRPr>
            </a:lvl2pPr>
            <a:lvl3pPr marL="0" indent="1219138">
              <a:buSzTx/>
              <a:buNone/>
              <a:defRPr>
                <a:solidFill>
                  <a:srgbClr val="353535"/>
                </a:solidFill>
              </a:defRPr>
            </a:lvl3pPr>
            <a:lvl4pPr>
              <a:defRPr>
                <a:solidFill>
                  <a:srgbClr val="353535"/>
                </a:solidFill>
              </a:defRPr>
            </a:lvl4pPr>
            <a:lvl5pPr marL="0" indent="2438277">
              <a:buSzTx/>
              <a:buNone/>
              <a:defRPr>
                <a:solidFill>
                  <a:srgbClr val="353535"/>
                </a:solidFill>
              </a:defRPr>
            </a:lvl5pPr>
          </a:lstStyle>
          <a:p>
            <a:pPr/>
            <a:r>
              <a:t>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Text Placeholder 8"/>
          <p:cNvSpPr/>
          <p:nvPr>
            <p:ph type="body" sz="quarter" idx="21" hasCustomPrompt="1"/>
          </p:nvPr>
        </p:nvSpPr>
        <p:spPr>
          <a:xfrm>
            <a:off x="938740" y="3429000"/>
            <a:ext cx="103632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pPr/>
            <a:r>
              <a:t>Date:</a:t>
            </a:r>
          </a:p>
        </p:txBody>
      </p:sp>
      <p:sp>
        <p:nvSpPr>
          <p:cNvPr id="24" name="Text Placeholder 3"/>
          <p:cNvSpPr/>
          <p:nvPr>
            <p:ph type="body" sz="quarter" idx="22" hasCustomPrompt="1"/>
          </p:nvPr>
        </p:nvSpPr>
        <p:spPr>
          <a:xfrm>
            <a:off x="938740" y="2413000"/>
            <a:ext cx="10363201" cy="508000"/>
          </a:xfrm>
          <a:prstGeom prst="rect">
            <a:avLst/>
          </a:prstGeom>
        </p:spPr>
        <p:txBody>
          <a:bodyPr/>
          <a:lstStyle>
            <a:lvl1pPr defTabSz="1060650">
              <a:spcBef>
                <a:spcPts val="600"/>
              </a:spcBef>
              <a:defRPr b="1" sz="2784">
                <a:solidFill>
                  <a:srgbClr val="192F43"/>
                </a:solidFill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lvl1pPr>
          </a:lstStyle>
          <a:p>
            <a:pPr/>
            <a:r>
              <a:t>PRESENTATION TITLE</a:t>
            </a:r>
          </a:p>
        </p:txBody>
      </p:sp>
      <p:pic>
        <p:nvPicPr>
          <p:cNvPr id="25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740" y="688703"/>
            <a:ext cx="1492040" cy="14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27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609600" y="1600203"/>
            <a:ext cx="5486400" cy="4165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Picture Placeholder 8"/>
          <p:cNvSpPr/>
          <p:nvPr>
            <p:ph type="pic" sz="half" idx="21"/>
          </p:nvPr>
        </p:nvSpPr>
        <p:spPr>
          <a:xfrm>
            <a:off x="6197600" y="1600200"/>
            <a:ext cx="5384800" cy="416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lank No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64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ic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891" y="2614863"/>
            <a:ext cx="8202218" cy="78543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73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582400" y="6147763"/>
            <a:ext cx="335866" cy="33308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rnal Animate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10" descr="Objec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2238" y="1423545"/>
            <a:ext cx="2927522" cy="2944108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84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4140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6200" y="6513658"/>
            <a:ext cx="245364" cy="2402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chemeClr val="accent2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3"/>
            <a:ext cx="10972800" cy="416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5763" y="5907999"/>
            <a:ext cx="437912" cy="438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9672" y="5913670"/>
            <a:ext cx="414530" cy="432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93918" y="5909097"/>
            <a:ext cx="384050" cy="441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1563" y="5899953"/>
            <a:ext cx="377954" cy="460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12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</p:sldLayoutIdLst>
  <p:transition xmlns:p14="http://schemas.microsoft.com/office/powerpoint/2010/main" spd="med" advClick="1"/>
  <p:txStyles>
    <p:titleStyle>
      <a:lvl1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1pPr>
      <a:lvl2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2pPr>
      <a:lvl3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3pPr>
      <a:lvl4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4pPr>
      <a:lvl5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5pPr>
      <a:lvl6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6pPr>
      <a:lvl7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7pPr>
      <a:lvl8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8pPr>
      <a:lvl9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9pPr>
    </p:titleStyle>
    <p:bodyStyle>
      <a:lvl1pPr marL="0" marR="0" indent="0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1pPr>
      <a:lvl2pPr marL="1054047" marR="0" indent="-44447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►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2pPr>
      <a:lvl3pPr marL="1663618" marR="0" indent="-44447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3pPr>
      <a:lvl4pPr marL="0" marR="0" indent="182870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4pPr>
      <a:lvl5pPr marL="2793860" marR="0" indent="-35558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5pPr>
      <a:lvl6pPr marL="3294019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6pPr>
      <a:lvl7pPr marL="3903589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7pPr>
      <a:lvl8pPr marL="4513158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8pPr>
      <a:lvl9pPr marL="5122728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Matthew W. Younce</a:t>
            </a:r>
          </a:p>
        </p:txBody>
      </p:sp>
      <p:sp>
        <p:nvSpPr>
          <p:cNvPr id="95" name="Text Placeholder 1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August 10, 2021</a:t>
            </a:r>
          </a:p>
        </p:txBody>
      </p:sp>
      <p:sp>
        <p:nvSpPr>
          <p:cNvPr id="96" name="Text Placeholder 1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PSDS Capstone: Data Analysis of Meteorite 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42" name="Went into the analysis with five ques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Went into the analysis with five questions:</a:t>
            </a:r>
          </a:p>
          <a:p>
            <a:pPr lvl="1" marL="591552" indent="-210552">
              <a:buChar char="•"/>
            </a:pPr>
            <a:r>
              <a:t>Do meteorites fall at random or are there patterns to their impact locations? </a:t>
            </a:r>
          </a:p>
          <a:p>
            <a:pPr lvl="2" marL="972552" indent="-210552"/>
            <a:r>
              <a:t>Either as a whole, by class of meteorite, or some other parameter? </a:t>
            </a:r>
          </a:p>
          <a:p>
            <a:pPr lvl="1" marL="591552" indent="-210552">
              <a:buChar char="•"/>
            </a:pPr>
            <a:r>
              <a:t>Are the numbers of meteorite falls consistent over history or are they changing? </a:t>
            </a:r>
          </a:p>
          <a:p>
            <a:pPr lvl="1" marL="591552" indent="-210552">
              <a:buChar char="•"/>
            </a:pPr>
            <a:r>
              <a:t>Is there any connection to population?</a:t>
            </a:r>
          </a:p>
          <a:p>
            <a:pPr lvl="2" marL="972552" indent="-210552"/>
            <a:r>
              <a:t>Are there more falls recorded because more people to see it and more finds because people are in the area? </a:t>
            </a:r>
          </a:p>
          <a:p>
            <a:pPr lvl="1" marL="591552" indent="-210552">
              <a:buChar char="•"/>
            </a:pPr>
            <a:r>
              <a:t>Are there trends between meteorites that have been observed hitting the ground and ones that are found? </a:t>
            </a:r>
          </a:p>
          <a:p>
            <a:pPr lvl="1" marL="591552" indent="-210552">
              <a:buChar char="•"/>
            </a:pPr>
            <a:r>
              <a:t>Can predictions be made about future meteorite impacts by studying past impact events?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46" name="This is a graph showing the probability density of meteorites’ mass vs. the land cover where they were found/fel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This is a graph showing the probability density of meteorites’ mass vs. the land cover where they were found/fell.</a:t>
            </a:r>
          </a:p>
          <a:p>
            <a:pPr lvl="1" marL="591552" indent="-210552">
              <a:buChar char="•"/>
            </a:pPr>
            <a:r>
              <a:t>Savanna, Temperate Mixed Forest and Grasslands were more likely to have more massive meteorites</a:t>
            </a:r>
          </a:p>
          <a:p>
            <a:pPr lvl="1" marL="591552" indent="-210552">
              <a:buChar char="•"/>
            </a:pPr>
            <a:r>
              <a:t>Tropical woodlands were most likely to have less massive meteorites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768" y="252582"/>
            <a:ext cx="5828744" cy="5758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21-07-23 at 4.06.47 PM.png" descr="Screen Shot 2021-07-23 at 4.06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8374" y="352897"/>
            <a:ext cx="2387601" cy="387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52" name="Meteorite falls over history 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 </a:t>
            </a:r>
            <a:r>
              <a:rPr i="1"/>
              <a:t>falls</a:t>
            </a:r>
            <a:r>
              <a:t> over history …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990" y="2183395"/>
            <a:ext cx="4101442" cy="4101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57" name="Meteorite falls over history …                   look suspiciously like population growth."/>
          <p:cNvSpPr txBox="1"/>
          <p:nvPr>
            <p:ph type="body" idx="1"/>
          </p:nvPr>
        </p:nvSpPr>
        <p:spPr>
          <a:xfrm>
            <a:off x="609600" y="1600203"/>
            <a:ext cx="11229197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 </a:t>
            </a:r>
            <a:r>
              <a:rPr i="1"/>
              <a:t>falls</a:t>
            </a:r>
            <a:r>
              <a:t> over history …                   look suspiciously like population growth.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990" y="2183395"/>
            <a:ext cx="4101442" cy="410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1430" y="2119872"/>
            <a:ext cx="4228489" cy="4228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63" name="Significant correlation between population  and number of falls  observed.…"/>
          <p:cNvSpPr txBox="1"/>
          <p:nvPr>
            <p:ph type="body" sz="half" idx="1"/>
          </p:nvPr>
        </p:nvSpPr>
        <p:spPr>
          <a:xfrm>
            <a:off x="609600" y="1600203"/>
            <a:ext cx="6088567" cy="472688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Significant correlation</a:t>
            </a:r>
            <a:br/>
            <a:r>
              <a:t>between population </a:t>
            </a:r>
            <a:br/>
            <a:r>
              <a:t>and number of falls </a:t>
            </a:r>
            <a:br/>
            <a:r>
              <a:t>observed.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Normalizing falls per 1 million people: Since the late 1700s, the number of meteorites observed falling has increased significantly, even when population growth is taken into account.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817" y="926107"/>
            <a:ext cx="5005786" cy="500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0124" y="1167146"/>
            <a:ext cx="2835018" cy="2835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69" name="Do falls and finds happen in the same place?  No."/>
          <p:cNvSpPr txBox="1"/>
          <p:nvPr>
            <p:ph type="body" sz="half" idx="1"/>
          </p:nvPr>
        </p:nvSpPr>
        <p:spPr>
          <a:xfrm>
            <a:off x="609600" y="1600203"/>
            <a:ext cx="6557975" cy="4726880"/>
          </a:xfrm>
          <a:prstGeom prst="rect">
            <a:avLst/>
          </a:prstGeom>
        </p:spPr>
        <p:txBody>
          <a:bodyPr/>
          <a:lstStyle>
            <a:lvl1pPr marL="210552" indent="-210552">
              <a:buSzPct val="100000"/>
              <a:buChar char="•"/>
            </a:lvl1pPr>
          </a:lstStyle>
          <a:p>
            <a:pPr/>
            <a:r>
              <a:t>Do falls and finds happen in the same place?  No.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965986" y="1952498"/>
            <a:ext cx="9913934" cy="3175001"/>
            <a:chOff x="0" y="0"/>
            <a:chExt cx="9913932" cy="3175000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38932" y="0"/>
              <a:ext cx="3175001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69466" y="0"/>
              <a:ext cx="3175001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74" name="Table"/>
          <p:cNvGraphicFramePr/>
          <p:nvPr/>
        </p:nvGraphicFramePr>
        <p:xfrm>
          <a:off x="4335453" y="5318732"/>
          <a:ext cx="5144177" cy="364887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1587500"/>
                <a:gridCol w="1587500"/>
              </a:tblGrid>
              <a:tr h="304800">
                <a:tc>
                  <a:txBody>
                    <a:bodyPr/>
                    <a:lstStyle/>
                    <a:p>
                      <a:pPr algn="ctr" defTabSz="1219138">
                        <a:defRPr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# of 1° grid squares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Falls only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712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Falls and finds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181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Finds only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1063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78" name="K-modes clustering…"/>
          <p:cNvSpPr txBox="1"/>
          <p:nvPr>
            <p:ph type="body" sz="half" idx="1"/>
          </p:nvPr>
        </p:nvSpPr>
        <p:spPr>
          <a:xfrm>
            <a:off x="6768817" y="1289058"/>
            <a:ext cx="6557975" cy="4726879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K-modes clustering</a:t>
            </a:r>
          </a:p>
          <a:p>
            <a:pPr lvl="1" marL="591552" indent="-210552">
              <a:buChar char="•"/>
            </a:pPr>
            <a:r>
              <a:t>like K-means, but for categorical data.</a:t>
            </a:r>
          </a:p>
          <a:p>
            <a:pPr lvl="1" marL="591552" indent="-210552">
              <a:buChar char="•"/>
            </a:pPr>
          </a:p>
          <a:p>
            <a:pPr marL="210552" indent="-210552">
              <a:buSzPct val="100000"/>
              <a:buChar char="•"/>
            </a:pPr>
            <a:r>
              <a:t>Grouped into 7 clusters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83" y="1139201"/>
            <a:ext cx="6731181" cy="5435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7-23 at 4.55.08 PM.png" descr="Screen Shot 2021-07-23 at 4.55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0743" y="3004052"/>
            <a:ext cx="4291721" cy="240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For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Future</a:t>
            </a:r>
          </a:p>
        </p:txBody>
      </p:sp>
      <p:sp>
        <p:nvSpPr>
          <p:cNvPr id="184" name="Additional analyses that were not run:…"/>
          <p:cNvSpPr txBox="1"/>
          <p:nvPr>
            <p:ph type="body" sz="half" idx="1"/>
          </p:nvPr>
        </p:nvSpPr>
        <p:spPr>
          <a:xfrm>
            <a:off x="609600" y="1600203"/>
            <a:ext cx="6354743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Additional analyses that were not run:</a:t>
            </a:r>
          </a:p>
          <a:p>
            <a:pPr lvl="1" marL="591552" indent="-210552">
              <a:buChar char="•"/>
            </a:pPr>
          </a:p>
          <a:p>
            <a:pPr marL="210552" indent="-210552">
              <a:buSzPct val="100000"/>
              <a:buChar char="•"/>
            </a:pPr>
            <a:r>
              <a:t>Ultimately, I found that while some trends are visible, meteorite impacts are pretty random, with the data at hand.</a:t>
            </a:r>
          </a:p>
          <a:p>
            <a:pPr lvl="1" marL="591552" indent="-210552">
              <a:buChar char="•"/>
            </a:pPr>
            <a:r>
              <a:t>With information on orbit shape and meteoroid velocity, more precise predictions can be made.</a:t>
            </a:r>
          </a:p>
          <a:p>
            <a:pPr lvl="1" marL="591552" indent="-210552">
              <a:buChar char="•"/>
            </a:pPr>
            <a:r>
              <a:t>Similarly, for my work in the TDOC, while a record of past events will give a clue to future events, much more data is needed.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6946" y="1826239"/>
            <a:ext cx="4474132" cy="3713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5"/>
          <p:cNvSpPr txBox="1"/>
          <p:nvPr>
            <p:ph type="sldNum" sz="quarter" idx="2"/>
          </p:nvPr>
        </p:nvSpPr>
        <p:spPr>
          <a:xfrm>
            <a:off x="76199" y="6513658"/>
            <a:ext cx="174753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00" name="Content Placeholder 2"/>
          <p:cNvSpPr txBox="1"/>
          <p:nvPr>
            <p:ph type="body" idx="1"/>
          </p:nvPr>
        </p:nvSpPr>
        <p:spPr>
          <a:xfrm>
            <a:off x="609600" y="1600203"/>
            <a:ext cx="10972800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About me</a:t>
            </a:r>
          </a:p>
          <a:p>
            <a:pPr marL="210552" indent="-210552">
              <a:buSzPct val="100000"/>
              <a:buChar char="•"/>
            </a:pPr>
            <a:r>
              <a:t>Background on Meteorites</a:t>
            </a:r>
          </a:p>
          <a:p>
            <a:pPr marL="210552" indent="-210552">
              <a:buSzPct val="100000"/>
              <a:buChar char="•"/>
            </a:pPr>
            <a:r>
              <a:t>What does this have to do with NGA?</a:t>
            </a:r>
          </a:p>
          <a:p>
            <a:pPr marL="210552" indent="-210552">
              <a:buSzPct val="100000"/>
              <a:buChar char="•"/>
            </a:pPr>
            <a:r>
              <a:t>Data Used</a:t>
            </a:r>
          </a:p>
          <a:p>
            <a:pPr marL="210552" indent="-210552">
              <a:buSzPct val="100000"/>
              <a:buChar char="•"/>
            </a:pPr>
            <a:r>
              <a:t>Analysis and Results</a:t>
            </a:r>
          </a:p>
          <a:p>
            <a:pPr marL="210552" indent="-210552">
              <a:buSzPct val="100000"/>
              <a:buChar char="•"/>
            </a:pPr>
            <a:r>
              <a:t>For the future…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04" name="Matthew W. You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Matthew W. Younce</a:t>
            </a:r>
          </a:p>
          <a:p>
            <a:pPr marL="210552" indent="-210552">
              <a:buSzPct val="100000"/>
              <a:buChar char="•"/>
            </a:pPr>
            <a:r>
              <a:t>Hybrid Geospatial/Imagery Analyst</a:t>
            </a:r>
          </a:p>
          <a:p>
            <a:pPr marL="210552" indent="-210552">
              <a:buSzPct val="100000"/>
              <a:buChar char="•"/>
            </a:pPr>
            <a:r>
              <a:t>SGA and GA Team Lead, Time-Dominant Operations Center (AOWE)</a:t>
            </a:r>
          </a:p>
          <a:p>
            <a:pPr marL="210552" indent="-210552">
              <a:buSzPct val="100000"/>
              <a:buChar char="•"/>
            </a:pPr>
            <a:r>
              <a:t>14 years at NGA</a:t>
            </a:r>
          </a:p>
          <a:p>
            <a:pPr marL="210552" indent="-210552">
              <a:buSzPct val="100000"/>
              <a:buChar char="•"/>
            </a:pPr>
            <a:r>
              <a:t>Education:  BS Earth Sciences, MS Science Education, MS Geology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Project Mentor: John Gutraj, SGO for Time-Dominant Operations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Background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Background: Meteorites</a:t>
            </a:r>
          </a:p>
        </p:txBody>
      </p:sp>
      <p:sp>
        <p:nvSpPr>
          <p:cNvPr id="108" name="Meteoroids - Object in space smaller than an asteroi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Meteoroids - Object in space smaller than an asteroid</a:t>
            </a:r>
          </a:p>
          <a:p>
            <a:pPr marL="210552" indent="-210552">
              <a:buSzPct val="100000"/>
              <a:buChar char="•"/>
            </a:pPr>
            <a:r>
              <a:t>Meteor - flash of light in the sky as a meteoroid enters the Earth’s atmosphere - aka a “shooting star”</a:t>
            </a:r>
          </a:p>
          <a:p>
            <a:pPr marL="210552" indent="-210552">
              <a:buSzPct val="100000"/>
              <a:buChar char="•"/>
            </a:pPr>
            <a:r>
              <a:t>Meteorite - solid piece of a meteoroid, asteroid, comet, etc. that survives the fall through the atmosphere and impacts Earth</a:t>
            </a:r>
          </a:p>
          <a:p>
            <a:pPr marL="210552" indent="-210552">
              <a:buSzPct val="100000"/>
              <a:buChar char="•"/>
            </a:pPr>
            <a:r>
              <a:t>Barringer Crater in Arizona is the result of an impact 50,000 years ago, and is 1.2 kilometers in diameter.</a:t>
            </a:r>
          </a:p>
        </p:txBody>
      </p:sp>
      <p:pic>
        <p:nvPicPr>
          <p:cNvPr id="109" name="meteor_crater_1.mp4" descr="meteor_crater_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272939" y="1544462"/>
            <a:ext cx="5486401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arringer Meteor Crater, Arizona…"/>
          <p:cNvSpPr txBox="1"/>
          <p:nvPr/>
        </p:nvSpPr>
        <p:spPr>
          <a:xfrm>
            <a:off x="7955684" y="4757385"/>
            <a:ext cx="2120911" cy="43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/>
            </a:pPr>
            <a:r>
              <a:t>Barringer Meteor Crater, Arizona</a:t>
            </a:r>
          </a:p>
          <a:p>
            <a:pPr algn="ctr">
              <a:defRPr sz="1200"/>
            </a:pPr>
            <a:r>
              <a:t>Canyon Diablo Meteorite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Background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Background: Meteorites</a:t>
            </a:r>
          </a:p>
        </p:txBody>
      </p:sp>
      <p:sp>
        <p:nvSpPr>
          <p:cNvPr id="114" name="Meteorites are identified based on various characteristic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Meteorites are identified based on various characteristics:</a:t>
            </a:r>
          </a:p>
          <a:p>
            <a:pPr lvl="1" marL="591552" indent="-210552">
              <a:buChar char="•"/>
            </a:pPr>
            <a:r>
              <a:t>Type: Stony, Iron, Stony-Iron</a:t>
            </a:r>
          </a:p>
          <a:p>
            <a:pPr lvl="1" marL="591552" indent="-210552">
              <a:buChar char="•"/>
            </a:pPr>
            <a:r>
              <a:t>Chondrules: Round grain structures formed when rock solidified in absence of gravity</a:t>
            </a:r>
          </a:p>
          <a:p>
            <a:pPr lvl="2" marL="972552" indent="-210552"/>
            <a:r>
              <a:t>Chondrites - have chondrules - from early solar system</a:t>
            </a:r>
          </a:p>
          <a:p>
            <a:pPr lvl="2" marL="972552" indent="-210552"/>
            <a:r>
              <a:t>Achondrite - doesn’t have chondrules - likely came from a planet or moon</a:t>
            </a:r>
          </a:p>
          <a:p>
            <a:pPr marL="210552" indent="-210552">
              <a:buSzPct val="100000"/>
              <a:buChar char="•"/>
            </a:pPr>
            <a:r>
              <a:t>Multiple classifications exist.  One example:</a:t>
            </a:r>
          </a:p>
        </p:txBody>
      </p:sp>
      <p:pic>
        <p:nvPicPr>
          <p:cNvPr id="115" name="class_chart.png" descr="class_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464" y="3874593"/>
            <a:ext cx="7573072" cy="2591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Opportunity for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Opportunity for Data Science</a:t>
            </a:r>
          </a:p>
        </p:txBody>
      </p:sp>
      <p:sp>
        <p:nvSpPr>
          <p:cNvPr id="119" name="I am an analyst at NGA/TDOC…"/>
          <p:cNvSpPr txBox="1"/>
          <p:nvPr>
            <p:ph type="body" sz="half" idx="1"/>
          </p:nvPr>
        </p:nvSpPr>
        <p:spPr>
          <a:xfrm>
            <a:off x="609600" y="1600203"/>
            <a:ext cx="5481970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I am an analyst at NGA/TDOC</a:t>
            </a:r>
          </a:p>
          <a:p>
            <a:pPr lvl="1" marL="591552" indent="-210552">
              <a:buChar char="•"/>
            </a:pPr>
            <a:r>
              <a:t>Time-Dominant Operations Center</a:t>
            </a:r>
          </a:p>
          <a:p>
            <a:pPr lvl="1" marL="591552" indent="-210552">
              <a:buChar char="•"/>
            </a:pPr>
            <a:r>
              <a:t>First phase analysis with a worldwide focus</a:t>
            </a:r>
          </a:p>
          <a:p>
            <a:pPr lvl="1" marL="591552" indent="-210552">
              <a:buChar char="•"/>
            </a:pPr>
            <a:r>
              <a:t>Using data analysis and machine learning to predict meteorite impact timings or locations is very similar to predicting worldwide natural disasters or other events of interest.</a:t>
            </a:r>
          </a:p>
          <a:p>
            <a:pPr lvl="2" marL="972552" indent="-210552"/>
            <a:r>
              <a:t>While the parameters may not be the same, the overall technique should be similar.</a:t>
            </a:r>
          </a:p>
        </p:txBody>
      </p:sp>
      <p:pic>
        <p:nvPicPr>
          <p:cNvPr id="120" name="Screen Shot 2021-07-23 at 11.07.29 AM.png" descr="Screen Shot 2021-07-23 at 11.07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7553" y="1054976"/>
            <a:ext cx="4502623" cy="252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 Shot 2021-07-23 at 11.08.24 AM.png" descr="Screen Shot 2021-07-23 at 11.08.24 AM.png"/>
          <p:cNvPicPr>
            <a:picLocks noChangeAspect="1"/>
          </p:cNvPicPr>
          <p:nvPr/>
        </p:nvPicPr>
        <p:blipFill>
          <a:blip r:embed="rId3">
            <a:extLst/>
          </a:blip>
          <a:srcRect l="30240" t="12547" r="0" b="177"/>
          <a:stretch>
            <a:fillRect/>
          </a:stretch>
        </p:blipFill>
        <p:spPr>
          <a:xfrm>
            <a:off x="6194961" y="3657769"/>
            <a:ext cx="3668742" cy="2664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Data Details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Meteorites</a:t>
            </a:r>
          </a:p>
        </p:txBody>
      </p:sp>
      <p:sp>
        <p:nvSpPr>
          <p:cNvPr id="125" name="Began with a single dataset of 34,513 known meteorite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10552" indent="-210552">
              <a:buSzPct val="100000"/>
              <a:buChar char="•"/>
            </a:lvl1pPr>
          </a:lstStyle>
          <a:p>
            <a:pPr/>
            <a:r>
              <a:t>Began with a single dataset of 34,513 known meteorites:</a:t>
            </a:r>
          </a:p>
        </p:txBody>
      </p:sp>
      <p:pic>
        <p:nvPicPr>
          <p:cNvPr id="126" name="Screen Shot 2021-07-22 at 7.43.50 PM.png" descr="Screen Shot 2021-07-22 at 7.43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140" y="2235203"/>
            <a:ext cx="9804401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Data Details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Meteorites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695" y="754946"/>
            <a:ext cx="38227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4739" y="754946"/>
            <a:ext cx="39116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6375" y="908966"/>
            <a:ext cx="6228464" cy="5937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Data Details: Additional 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Additional Datasets</a:t>
            </a:r>
          </a:p>
        </p:txBody>
      </p:sp>
      <p:sp>
        <p:nvSpPr>
          <p:cNvPr id="136" name="Raster land cover datasets for 1700 - 199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Raster land cover datasets for 1700 - 1990</a:t>
            </a:r>
          </a:p>
          <a:p>
            <a:pPr lvl="1" marL="591552" indent="-210552">
              <a:buChar char="•"/>
            </a:pPr>
            <a:r>
              <a:t>0.5° pixel size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Urban areas from 3700 BC - AD 2000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768" t="0" r="0" b="11147"/>
          <a:stretch>
            <a:fillRect/>
          </a:stretch>
        </p:blipFill>
        <p:spPr>
          <a:xfrm>
            <a:off x="6764882" y="850255"/>
            <a:ext cx="4344911" cy="241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 Shot 2021-07-22 at 7.49.48 PM.png" descr="Screen Shot 2021-07-22 at 7.49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354" y="3396216"/>
            <a:ext cx="7308480" cy="315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GA Theme 2016">
  <a:themeElements>
    <a:clrScheme name="NGA Theme 2016">
      <a:dk1>
        <a:srgbClr val="414042"/>
      </a:dk1>
      <a:lt1>
        <a:srgbClr val="FFFFFF"/>
      </a:lt1>
      <a:dk2>
        <a:srgbClr val="A7A7A7"/>
      </a:dk2>
      <a:lt2>
        <a:srgbClr val="535353"/>
      </a:lt2>
      <a:accent1>
        <a:srgbClr val="1E4D7C"/>
      </a:accent1>
      <a:accent2>
        <a:srgbClr val="37A5AC"/>
      </a:accent2>
      <a:accent3>
        <a:srgbClr val="80C2D4"/>
      </a:accent3>
      <a:accent4>
        <a:srgbClr val="089247"/>
      </a:accent4>
      <a:accent5>
        <a:srgbClr val="8DC63F"/>
      </a:accent5>
      <a:accent6>
        <a:srgbClr val="464646"/>
      </a:accent6>
      <a:hlink>
        <a:srgbClr val="0000FF"/>
      </a:hlink>
      <a:folHlink>
        <a:srgbClr val="FF00FF"/>
      </a:folHlink>
    </a:clrScheme>
    <a:fontScheme name="NGA Theme 2016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GA Theme 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GA Theme 2016">
  <a:themeElements>
    <a:clrScheme name="NGA Theme 2016">
      <a:dk1>
        <a:srgbClr val="414042"/>
      </a:dk1>
      <a:lt1>
        <a:srgbClr val="224202"/>
      </a:lt1>
      <a:dk2>
        <a:srgbClr val="A7A7A7"/>
      </a:dk2>
      <a:lt2>
        <a:srgbClr val="535353"/>
      </a:lt2>
      <a:accent1>
        <a:srgbClr val="1E4D7C"/>
      </a:accent1>
      <a:accent2>
        <a:srgbClr val="37A5AC"/>
      </a:accent2>
      <a:accent3>
        <a:srgbClr val="80C2D4"/>
      </a:accent3>
      <a:accent4>
        <a:srgbClr val="089247"/>
      </a:accent4>
      <a:accent5>
        <a:srgbClr val="8DC63F"/>
      </a:accent5>
      <a:accent6>
        <a:srgbClr val="464646"/>
      </a:accent6>
      <a:hlink>
        <a:srgbClr val="0000FF"/>
      </a:hlink>
      <a:folHlink>
        <a:srgbClr val="FF00FF"/>
      </a:folHlink>
    </a:clrScheme>
    <a:fontScheme name="NGA Theme 2016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GA Theme 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